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63" r:id="rId4"/>
    <p:sldId id="270" r:id="rId5"/>
    <p:sldId id="264" r:id="rId6"/>
    <p:sldId id="273" r:id="rId7"/>
    <p:sldId id="275" r:id="rId8"/>
    <p:sldId id="268" r:id="rId9"/>
    <p:sldId id="265" r:id="rId10"/>
    <p:sldId id="271" r:id="rId11"/>
    <p:sldId id="274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387" autoAdjust="0"/>
  </p:normalViewPr>
  <p:slideViewPr>
    <p:cSldViewPr snapToGrid="0">
      <p:cViewPr>
        <p:scale>
          <a:sx n="90" d="100"/>
          <a:sy n="90" d="100"/>
        </p:scale>
        <p:origin x="-187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3C00-1EAB-498C-A062-46667B0009A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CA4B-E9B0-42E8-A70D-FDE9525A2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2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9CA4B-E9B0-42E8-A70D-FDE9525A2D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6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8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5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9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4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2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3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36FD-E2DA-4B94-875B-3D85848E9FF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544D6-FC98-4539-985D-D26DBEC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8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3527425" cy="249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31640" y="2826089"/>
            <a:ext cx="6984701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</a:t>
            </a:r>
            <a:r>
              <a:rPr lang="pt-P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Biológica</a:t>
            </a:r>
          </a:p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endParaRPr lang="pt-PT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sz="3200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Re-estruturação</a:t>
            </a:r>
            <a:r>
              <a:rPr lang="pt-PT" sz="32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32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Curricular 21/22</a:t>
            </a:r>
            <a:endParaRPr lang="pt-PT" sz="2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endParaRPr lang="pt-PT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Isosceles Triangle 3"/>
          <p:cNvSpPr>
            <a:spLocks noChangeAspect="1"/>
          </p:cNvSpPr>
          <p:nvPr/>
        </p:nvSpPr>
        <p:spPr>
          <a:xfrm rot="19800000">
            <a:off x="1237526" y="4116388"/>
            <a:ext cx="269875" cy="233362"/>
          </a:xfrm>
          <a:prstGeom prst="triangle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6417695" y="6588125"/>
            <a:ext cx="2765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i="1" dirty="0"/>
              <a:t>Miguel </a:t>
            </a:r>
            <a:r>
              <a:rPr lang="pt-PT" altLang="pt-PT" sz="1400" i="1" dirty="0" smtClean="0"/>
              <a:t>Prazeres/Miguel Teixeira</a:t>
            </a:r>
            <a:endParaRPr lang="en-US" altLang="pt-PT" sz="1400" i="1" dirty="0"/>
          </a:p>
        </p:txBody>
      </p:sp>
    </p:spTree>
    <p:extLst>
      <p:ext uri="{BB962C8B-B14F-4D97-AF65-F5344CB8AC3E}">
        <p14:creationId xmlns:p14="http://schemas.microsoft.com/office/powerpoint/2010/main" val="745504603"/>
      </p:ext>
    </p:extLst>
  </p:cSld>
  <p:clrMapOvr>
    <a:masterClrMapping/>
  </p:clrMapOvr>
  <p:transition spd="slow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78480"/>
              </p:ext>
            </p:extLst>
          </p:nvPr>
        </p:nvGraphicFramePr>
        <p:xfrm>
          <a:off x="4934185" y="1038717"/>
          <a:ext cx="3793864" cy="219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98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Dissertação em Engenharia Biológica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</a:rPr>
                        <a:t>  Tese científica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</a:rPr>
                        <a:t>  Projecto em Empresa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</a:rPr>
                        <a:t>  Projecto de tipo </a:t>
                      </a:r>
                      <a:r>
                        <a:rPr lang="pt-PT" sz="1600" b="0" dirty="0" err="1" smtClean="0">
                          <a:solidFill>
                            <a:schemeClr val="tx1"/>
                          </a:solidFill>
                        </a:rPr>
                        <a:t>Capstone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602385"/>
              </p:ext>
            </p:extLst>
          </p:nvPr>
        </p:nvGraphicFramePr>
        <p:xfrm>
          <a:off x="788917" y="1038717"/>
          <a:ext cx="3793864" cy="224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9256">
                <a:tc gridSpan="2"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Projecto Engenharia Biológica</a:t>
                      </a:r>
                      <a:r>
                        <a:rPr kumimoji="0" lang="pt-P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(12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Introdução ao Scope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(12)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5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Sistemas de gestão da qualidade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79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Opção/</a:t>
                      </a:r>
                      <a:r>
                        <a:rPr lang="pt-PT" b="1" dirty="0" err="1" smtClean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Opção/</a:t>
                      </a:r>
                      <a:r>
                        <a:rPr lang="pt-PT" b="1" dirty="0" err="1" smtClean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782" y="1038717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/>
              <a:t>2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2º 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1437" y="3515285"/>
            <a:ext cx="78956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b="1" dirty="0" smtClean="0"/>
              <a:t>Sistemas de Gestão da Qualidade</a:t>
            </a:r>
            <a:r>
              <a:rPr lang="pt-BR" sz="1200" dirty="0" smtClean="0"/>
              <a:t>:</a:t>
            </a:r>
            <a:r>
              <a:rPr lang="pt-BR" sz="1200" b="1" dirty="0" smtClean="0"/>
              <a:t> </a:t>
            </a:r>
            <a:r>
              <a:rPr lang="pt-PT" sz="1200" b="1" dirty="0">
                <a:solidFill>
                  <a:srgbClr val="FF0000"/>
                </a:solidFill>
              </a:rPr>
              <a:t>nova </a:t>
            </a:r>
            <a:r>
              <a:rPr lang="pt-PT" sz="1200" b="1" dirty="0" smtClean="0">
                <a:solidFill>
                  <a:srgbClr val="FF0000"/>
                </a:solidFill>
              </a:rPr>
              <a:t>UC.</a:t>
            </a:r>
            <a:endParaRPr lang="pt-BR" sz="1200" dirty="0" smtClean="0"/>
          </a:p>
          <a:p>
            <a:pPr algn="just"/>
            <a:endParaRPr lang="pt-BR" sz="1200" b="1" dirty="0"/>
          </a:p>
          <a:p>
            <a:pPr algn="just"/>
            <a:r>
              <a:rPr lang="pt-PT" sz="1200" b="1" dirty="0" smtClean="0"/>
              <a:t>Projecto de Engenharia Biológica: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pt-PT" sz="1200" dirty="0" smtClean="0"/>
          </a:p>
          <a:p>
            <a:pPr algn="just"/>
            <a:r>
              <a:rPr lang="pt-PT" sz="1200" b="1" dirty="0" smtClean="0"/>
              <a:t>Introdução ao Scope: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 smtClean="0"/>
              <a:t>. Obrigatória apenas para os alunos que optarem por fazer a tese no modelo Projecto </a:t>
            </a:r>
            <a:r>
              <a:rPr lang="pt-PT" sz="1200" dirty="0" err="1" smtClean="0"/>
              <a:t>Capstone</a:t>
            </a:r>
            <a:r>
              <a:rPr lang="pt-PT" sz="1200" dirty="0" smtClean="0"/>
              <a:t>. Nestes casos os alunos não fazem Projecto de Engenharia Biológica.</a:t>
            </a:r>
            <a:endParaRPr lang="pt-PT" sz="1200" b="1" dirty="0">
              <a:solidFill>
                <a:prstClr val="black"/>
              </a:solidFill>
            </a:endParaRPr>
          </a:p>
          <a:p>
            <a:pPr algn="just"/>
            <a:endParaRPr lang="pt-PT" sz="1200" b="1" dirty="0" smtClean="0">
              <a:solidFill>
                <a:prstClr val="black"/>
              </a:solidFill>
            </a:endParaRPr>
          </a:p>
          <a:p>
            <a:pPr algn="just"/>
            <a:r>
              <a:rPr lang="pt-PT" sz="1200" b="1" dirty="0" smtClean="0"/>
              <a:t>Dissertação em </a:t>
            </a:r>
            <a:r>
              <a:rPr lang="pt-PT" sz="1200" b="1" dirty="0"/>
              <a:t>Engenharia Biológica: </a:t>
            </a:r>
            <a:r>
              <a:rPr lang="pt-PT" sz="1200" dirty="0" smtClean="0"/>
              <a:t>passam a estar disponíveis 3 modalidades de dissertação: científica, projecto em empresa e projecto </a:t>
            </a:r>
            <a:r>
              <a:rPr lang="pt-PT" sz="1200" dirty="0" err="1" smtClean="0"/>
              <a:t>Capstone</a:t>
            </a:r>
            <a:r>
              <a:rPr lang="pt-PT" sz="1200" dirty="0" smtClean="0"/>
              <a:t>.</a:t>
            </a:r>
            <a:endParaRPr lang="pt-PT" sz="1200" dirty="0"/>
          </a:p>
          <a:p>
            <a:pPr algn="just"/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9046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PT" sz="2000" b="1" i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º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949842"/>
              </p:ext>
            </p:extLst>
          </p:nvPr>
        </p:nvGraphicFramePr>
        <p:xfrm>
          <a:off x="948266" y="1761081"/>
          <a:ext cx="7054673" cy="251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8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19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994"/>
                <a:gridCol w="649959"/>
                <a:gridCol w="649959"/>
                <a:gridCol w="649959"/>
                <a:gridCol w="649959"/>
                <a:gridCol w="649959"/>
              </a:tblGrid>
              <a:tr h="513000">
                <a:tc rowSpan="2"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Proposta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PERCIST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solidFill>
                            <a:schemeClr val="tx1"/>
                          </a:solidFill>
                        </a:rPr>
                        <a:t># UC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ECTS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Área Principal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Opções Livre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18-30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Dissertação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06875" y="1194430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 smtClean="0">
                <a:cs typeface="Arial" pitchFamily="34" charset="0"/>
              </a:rPr>
              <a:t>Resumo ECTS 2º Ciclo Engenharia Biológica</a:t>
            </a:r>
            <a:endParaRPr lang="pt-PT" b="1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2º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826336"/>
              </p:ext>
            </p:extLst>
          </p:nvPr>
        </p:nvGraphicFramePr>
        <p:xfrm>
          <a:off x="1100670" y="1734276"/>
          <a:ext cx="6779218" cy="2768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1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8237"/>
                <a:gridCol w="458237"/>
                <a:gridCol w="458237"/>
                <a:gridCol w="458237"/>
                <a:gridCol w="667526"/>
              </a:tblGrid>
              <a:tr h="330195">
                <a:tc rowSpan="2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# UC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ECTS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Ciências Biológicas 	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CBiol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Engenharia Biomolecular e de Bioprocessos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EBB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Engenharia de Processos e Projecto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EPP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IST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Sistemas Biomédicos e Biossinais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SBB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08478" y="1154179"/>
            <a:ext cx="6255921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 smtClean="0">
                <a:cs typeface="Arial" pitchFamily="34" charset="0"/>
              </a:rPr>
              <a:t>Resumo Áreas Científicas 2º Ciclo Engenharia Biológica</a:t>
            </a:r>
            <a:endParaRPr lang="pt-PT" b="1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975094"/>
            <a:ext cx="3816424" cy="17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Matemática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8240" y="2922227"/>
            <a:ext cx="3816424" cy="172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Área Principal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8240" y="4869360"/>
            <a:ext cx="3816424" cy="172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Área Principal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1º 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16016" y="2927861"/>
            <a:ext cx="3816424" cy="172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Área Principal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29336" y="1667179"/>
            <a:ext cx="3816424" cy="34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Opção base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29336" y="2348880"/>
            <a:ext cx="3816424" cy="34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Computação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29336" y="980728"/>
            <a:ext cx="3816424" cy="69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Física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29336" y="2008030"/>
            <a:ext cx="3816424" cy="34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Opção base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8240" y="2922227"/>
            <a:ext cx="3816424" cy="345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HASS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8240" y="3266766"/>
            <a:ext cx="1908000" cy="345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dirty="0">
                <a:solidFill>
                  <a:schemeClr val="tx1"/>
                </a:solidFill>
              </a:rPr>
              <a:t>HASS-</a:t>
            </a:r>
            <a:r>
              <a:rPr lang="pt-PT" dirty="0">
                <a:solidFill>
                  <a:schemeClr val="tx1"/>
                </a:solidFill>
              </a:rPr>
              <a:t>Gestão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16016" y="4874994"/>
            <a:ext cx="3816424" cy="352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Área Principal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16016" y="5205796"/>
            <a:ext cx="3816424" cy="691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err="1">
                <a:solidFill>
                  <a:schemeClr val="tx1"/>
                </a:solidFill>
              </a:rPr>
              <a:t>Pre-Majors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16016" y="5901606"/>
            <a:ext cx="3816424" cy="691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PIC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-727776" y="3655616"/>
            <a:ext cx="1857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i="1" dirty="0" smtClean="0"/>
              <a:t>Proposta PERCIST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09280" y="23251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30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37843" y="129784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54861" y="23536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54861" y="16671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254861" y="19961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6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011512" y="2913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6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02590" y="32827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995960" y="428089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21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11512" y="62234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30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113736" y="428089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30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126123" y="55276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12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7843" y="62234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12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243141" y="48584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03026"/>
              </p:ext>
            </p:extLst>
          </p:nvPr>
        </p:nvGraphicFramePr>
        <p:xfrm>
          <a:off x="683568" y="1340768"/>
          <a:ext cx="3793864" cy="241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9628">
                <a:tc gridSpan="2"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Cálculo Diferencial</a:t>
                      </a:r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 e Integral I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9628">
                <a:tc gridSpan="2">
                  <a:txBody>
                    <a:bodyPr/>
                    <a:lstStyle/>
                    <a:p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Álgebra Linear</a:t>
                      </a:r>
                      <a:r>
                        <a:rPr kumimoji="0" lang="pt-P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Química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Introdução às</a:t>
                      </a:r>
                      <a:r>
                        <a:rPr lang="pt-PT" b="1" baseline="0" dirty="0" smtClean="0">
                          <a:solidFill>
                            <a:schemeClr val="tx1"/>
                          </a:solidFill>
                        </a:rPr>
                        <a:t> Ciências Biológicas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b="1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err="1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pt-PT" b="1" dirty="0" err="1">
                          <a:solidFill>
                            <a:schemeClr val="tx1"/>
                          </a:solidFill>
                        </a:rPr>
                        <a:t>Bioeng</a:t>
                      </a:r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pt-PT" sz="1400" b="0" dirty="0">
                          <a:solidFill>
                            <a:schemeClr val="tx1"/>
                          </a:solidFill>
                        </a:rPr>
                        <a:t>(3</a:t>
                      </a:r>
                      <a:r>
                        <a:rPr lang="pt-PT" sz="1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PT" sz="1800" b="1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/>
                        <a:t>Tópicos </a:t>
                      </a:r>
                      <a:r>
                        <a:rPr lang="pt-PT" b="1" dirty="0" err="1"/>
                        <a:t>Bioeng</a:t>
                      </a:r>
                      <a:r>
                        <a:rPr lang="pt-PT" b="1" dirty="0"/>
                        <a:t>.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23611"/>
              </p:ext>
            </p:extLst>
          </p:nvPr>
        </p:nvGraphicFramePr>
        <p:xfrm>
          <a:off x="4860032" y="1340768"/>
          <a:ext cx="3793864" cy="224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962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Cálculo Diferencial</a:t>
                      </a:r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 e Integral II</a:t>
                      </a:r>
                      <a:r>
                        <a:rPr kumimoji="0" lang="pt-P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940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dirty="0" err="1" smtClean="0"/>
                        <a:t>Bioq</a:t>
                      </a:r>
                      <a:r>
                        <a:rPr lang="pt-PT" sz="1800" b="1" dirty="0" smtClean="0"/>
                        <a:t>. </a:t>
                      </a:r>
                      <a:r>
                        <a:rPr lang="pt-PT" sz="1800" b="1" dirty="0" err="1" smtClean="0"/>
                        <a:t>Biol</a:t>
                      </a:r>
                      <a:r>
                        <a:rPr lang="pt-PT" sz="1800" b="1" dirty="0" smtClean="0"/>
                        <a:t>. Mol. da Célula</a:t>
                      </a:r>
                      <a:r>
                        <a:rPr lang="pt-PT" sz="1400" b="1" dirty="0" smtClean="0"/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dirty="0" smtClean="0"/>
                        <a:t>Química Orgânica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/>
                        <a:t>Computação e Programação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HASS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HASS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34076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/>
              <a:t>1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675932" y="3762774"/>
            <a:ext cx="78956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200" b="1" dirty="0" smtClean="0"/>
              <a:t>Introdução à Bioengenharia:</a:t>
            </a:r>
            <a:r>
              <a:rPr lang="pt-PT" sz="1200" dirty="0" smtClean="0"/>
              <a:t> </a:t>
            </a:r>
            <a:r>
              <a:rPr lang="pt-PT" sz="1200" b="1" dirty="0" smtClean="0">
                <a:solidFill>
                  <a:srgbClr val="FF0000"/>
                </a:solidFill>
              </a:rPr>
              <a:t>nova UC</a:t>
            </a:r>
            <a:r>
              <a:rPr lang="pt-PT" sz="1200" dirty="0" smtClean="0"/>
              <a:t> que inclui parte da matéria da actual Introdução à Engenharia Biológica (dimensões, sistemas e conversão de unidades, cálculos básicos em Biologia e Engenharia, balanços de massa, etc.) .</a:t>
            </a:r>
            <a:r>
              <a:rPr lang="pt-PT" sz="1200" b="1" dirty="0" smtClean="0">
                <a:solidFill>
                  <a:prstClr val="black"/>
                </a:solidFill>
              </a:rPr>
              <a:t> </a:t>
            </a:r>
            <a:r>
              <a:rPr lang="pt-PT" sz="1200" b="1" dirty="0" err="1">
                <a:solidFill>
                  <a:srgbClr val="00B0F0"/>
                </a:solidFill>
              </a:rPr>
              <a:t>EBiol</a:t>
            </a:r>
            <a:r>
              <a:rPr lang="pt-PT" sz="1200" b="1" dirty="0">
                <a:solidFill>
                  <a:srgbClr val="00B0F0"/>
                </a:solidFill>
              </a:rPr>
              <a:t> e </a:t>
            </a:r>
            <a:r>
              <a:rPr lang="pt-PT" sz="1200" b="1" dirty="0" err="1">
                <a:solidFill>
                  <a:srgbClr val="00B0F0"/>
                </a:solidFill>
              </a:rPr>
              <a:t>EBiom</a:t>
            </a:r>
            <a:endParaRPr lang="pt-PT" sz="1200" b="1" dirty="0" smtClean="0">
              <a:solidFill>
                <a:prstClr val="black"/>
              </a:solidFill>
            </a:endParaRPr>
          </a:p>
          <a:p>
            <a:pPr algn="just"/>
            <a:endParaRPr lang="pt-PT" sz="1200" b="1" dirty="0">
              <a:solidFill>
                <a:prstClr val="black"/>
              </a:solidFill>
            </a:endParaRPr>
          </a:p>
          <a:p>
            <a:pPr algn="just"/>
            <a:r>
              <a:rPr lang="pt-BR" sz="1200" b="1" dirty="0" smtClean="0"/>
              <a:t>Tópicos de Bioengenharia</a:t>
            </a:r>
            <a:r>
              <a:rPr lang="pt-BR" sz="1200" dirty="0" smtClean="0"/>
              <a:t>: </a:t>
            </a:r>
            <a:r>
              <a:rPr lang="pt-BR" sz="1200" b="1" dirty="0" smtClean="0">
                <a:solidFill>
                  <a:srgbClr val="FF0000"/>
                </a:solidFill>
              </a:rPr>
              <a:t>nova UC</a:t>
            </a:r>
            <a:r>
              <a:rPr lang="pt-BR" sz="1200" dirty="0" smtClean="0"/>
              <a:t> que abre os horizontes dos alunos para tópicos variados relevantes no contexto das Engenharias Biológica e/ou Biomédica; explora o know-how e investigação dos docentes de todas as áreas científicas do DBE. </a:t>
            </a:r>
          </a:p>
          <a:p>
            <a:pPr algn="just"/>
            <a:endParaRPr lang="pt-BR" sz="1200" b="1" dirty="0" smtClean="0"/>
          </a:p>
          <a:p>
            <a:pPr algn="just"/>
            <a:r>
              <a:rPr lang="pt-PT" sz="1200" b="1" dirty="0" smtClean="0"/>
              <a:t>Química: </a:t>
            </a:r>
            <a:r>
              <a:rPr lang="pt-PT" sz="1200" b="1" dirty="0" smtClean="0">
                <a:solidFill>
                  <a:srgbClr val="FF0000"/>
                </a:solidFill>
              </a:rPr>
              <a:t>nova UC</a:t>
            </a:r>
            <a:r>
              <a:rPr lang="pt-PT" sz="1200" dirty="0" smtClean="0"/>
              <a:t>. </a:t>
            </a:r>
            <a:r>
              <a:rPr lang="pt-PT" sz="1200" b="1" dirty="0" smtClean="0">
                <a:solidFill>
                  <a:srgbClr val="00B050"/>
                </a:solidFill>
              </a:rPr>
              <a:t>Inclui laboratórios</a:t>
            </a:r>
            <a:r>
              <a:rPr lang="pt-PT" sz="1200" dirty="0" smtClean="0"/>
              <a:t>. </a:t>
            </a:r>
            <a:r>
              <a:rPr lang="pt-PT" sz="1200" b="1" dirty="0" err="1" smtClean="0">
                <a:solidFill>
                  <a:srgbClr val="00B0F0"/>
                </a:solidFill>
              </a:rPr>
              <a:t>EBiol</a:t>
            </a:r>
            <a:r>
              <a:rPr lang="pt-PT" sz="1200" b="1" dirty="0" smtClean="0">
                <a:solidFill>
                  <a:srgbClr val="00B0F0"/>
                </a:solidFill>
              </a:rPr>
              <a:t> </a:t>
            </a:r>
            <a:r>
              <a:rPr lang="pt-PT" sz="1200" b="1" dirty="0">
                <a:solidFill>
                  <a:srgbClr val="00B0F0"/>
                </a:solidFill>
              </a:rPr>
              <a:t>e </a:t>
            </a:r>
            <a:r>
              <a:rPr lang="pt-PT" sz="1200" b="1" dirty="0" err="1" smtClean="0">
                <a:solidFill>
                  <a:srgbClr val="00B0F0"/>
                </a:solidFill>
              </a:rPr>
              <a:t>Ebiom</a:t>
            </a:r>
            <a:endParaRPr lang="pt-PT" sz="1200" b="1" dirty="0" smtClean="0">
              <a:solidFill>
                <a:srgbClr val="00B0F0"/>
              </a:solidFill>
            </a:endParaRPr>
          </a:p>
          <a:p>
            <a:pPr algn="just"/>
            <a:endParaRPr lang="pt-PT" sz="1200" b="1" dirty="0" smtClean="0"/>
          </a:p>
          <a:p>
            <a:pPr algn="just"/>
            <a:r>
              <a:rPr lang="pt-PT" sz="1200" b="1" dirty="0" smtClean="0"/>
              <a:t>Química Orgânica: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/>
              <a:t>. </a:t>
            </a:r>
            <a:r>
              <a:rPr lang="pt-PT" sz="1200" b="1" dirty="0" err="1">
                <a:solidFill>
                  <a:srgbClr val="00B0F0"/>
                </a:solidFill>
              </a:rPr>
              <a:t>EBiol</a:t>
            </a:r>
            <a:r>
              <a:rPr lang="pt-PT" sz="1200" b="1" dirty="0">
                <a:solidFill>
                  <a:srgbClr val="00B0F0"/>
                </a:solidFill>
              </a:rPr>
              <a:t> e </a:t>
            </a:r>
            <a:r>
              <a:rPr lang="pt-PT" sz="1200" b="1" dirty="0" err="1">
                <a:solidFill>
                  <a:srgbClr val="00B0F0"/>
                </a:solidFill>
              </a:rPr>
              <a:t>EBiom</a:t>
            </a:r>
            <a:endParaRPr lang="pt-PT" sz="1200" b="1" dirty="0">
              <a:solidFill>
                <a:srgbClr val="00B0F0"/>
              </a:solidFill>
            </a:endParaRPr>
          </a:p>
          <a:p>
            <a:pPr algn="just"/>
            <a:endParaRPr lang="pt-PT" sz="1200" b="1" dirty="0" smtClean="0">
              <a:solidFill>
                <a:srgbClr val="00B0F0"/>
              </a:solidFill>
            </a:endParaRPr>
          </a:p>
          <a:p>
            <a:pPr algn="just"/>
            <a:r>
              <a:rPr lang="pt-PT" sz="1200" b="1" dirty="0" smtClean="0"/>
              <a:t>Biociências: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/>
              <a:t>. </a:t>
            </a:r>
            <a:r>
              <a:rPr lang="pt-PT" sz="1200" b="1" dirty="0">
                <a:solidFill>
                  <a:srgbClr val="00B050"/>
                </a:solidFill>
              </a:rPr>
              <a:t>Inclui laboratórios</a:t>
            </a:r>
            <a:r>
              <a:rPr lang="pt-PT" sz="1200" dirty="0" smtClean="0"/>
              <a:t>. </a:t>
            </a:r>
            <a:r>
              <a:rPr lang="pt-PT" sz="1200" b="1" dirty="0" err="1" smtClean="0">
                <a:solidFill>
                  <a:srgbClr val="00B0F0"/>
                </a:solidFill>
              </a:rPr>
              <a:t>EBiol</a:t>
            </a:r>
            <a:r>
              <a:rPr lang="pt-PT" sz="1200" b="1" dirty="0" smtClean="0">
                <a:solidFill>
                  <a:srgbClr val="00B0F0"/>
                </a:solidFill>
              </a:rPr>
              <a:t> </a:t>
            </a:r>
            <a:r>
              <a:rPr lang="pt-PT" sz="1200" b="1" dirty="0">
                <a:solidFill>
                  <a:srgbClr val="00B0F0"/>
                </a:solidFill>
              </a:rPr>
              <a:t>e </a:t>
            </a:r>
            <a:r>
              <a:rPr lang="pt-PT" sz="1200" b="1" dirty="0" err="1">
                <a:solidFill>
                  <a:srgbClr val="00B0F0"/>
                </a:solidFill>
              </a:rPr>
              <a:t>EBiom</a:t>
            </a:r>
            <a:endParaRPr lang="pt-PT" sz="1200" b="1" dirty="0">
              <a:solidFill>
                <a:srgbClr val="00B0F0"/>
              </a:solidFill>
            </a:endParaRPr>
          </a:p>
          <a:p>
            <a:pPr algn="just"/>
            <a:endParaRPr lang="pt-PT" sz="1200" b="1" dirty="0" smtClean="0">
              <a:solidFill>
                <a:srgbClr val="00B0F0"/>
              </a:solidFill>
            </a:endParaRPr>
          </a:p>
          <a:p>
            <a:pPr algn="just"/>
            <a:r>
              <a:rPr lang="pt-PT" sz="1200" b="1" dirty="0" smtClean="0"/>
              <a:t>Bioquímica e Biologia Molecular da Célula: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/>
              <a:t>. </a:t>
            </a:r>
            <a:r>
              <a:rPr lang="pt-PT" sz="1200" b="1" dirty="0">
                <a:solidFill>
                  <a:srgbClr val="00B050"/>
                </a:solidFill>
              </a:rPr>
              <a:t>Inclui laboratórios</a:t>
            </a:r>
            <a:r>
              <a:rPr lang="pt-PT" sz="1200" dirty="0" smtClean="0"/>
              <a:t>. </a:t>
            </a:r>
            <a:r>
              <a:rPr lang="pt-PT" sz="1200" b="1" dirty="0" err="1" smtClean="0">
                <a:solidFill>
                  <a:srgbClr val="00B0F0"/>
                </a:solidFill>
              </a:rPr>
              <a:t>EBiol</a:t>
            </a:r>
            <a:r>
              <a:rPr lang="pt-PT" sz="1200" b="1" dirty="0" smtClean="0">
                <a:solidFill>
                  <a:srgbClr val="00B0F0"/>
                </a:solidFill>
              </a:rPr>
              <a:t> </a:t>
            </a:r>
            <a:r>
              <a:rPr lang="pt-PT" sz="1200" b="1" dirty="0">
                <a:solidFill>
                  <a:srgbClr val="00B0F0"/>
                </a:solidFill>
              </a:rPr>
              <a:t>e </a:t>
            </a:r>
            <a:r>
              <a:rPr lang="pt-PT" sz="1200" b="1" dirty="0" err="1">
                <a:solidFill>
                  <a:srgbClr val="00B0F0"/>
                </a:solidFill>
              </a:rPr>
              <a:t>EBiom</a:t>
            </a:r>
            <a:endParaRPr lang="pt-PT" sz="1200" b="1" dirty="0">
              <a:solidFill>
                <a:srgbClr val="00B0F0"/>
              </a:solidFill>
            </a:endParaRPr>
          </a:p>
          <a:p>
            <a:pPr algn="just"/>
            <a:endParaRPr lang="pt-PT" sz="1200" b="1" dirty="0" smtClean="0">
              <a:solidFill>
                <a:srgbClr val="00B0F0"/>
              </a:solidFill>
            </a:endParaRPr>
          </a:p>
          <a:p>
            <a:pPr algn="just"/>
            <a:endParaRPr lang="pt-PT" sz="1200" b="1" dirty="0" smtClean="0">
              <a:solidFill>
                <a:srgbClr val="00B0F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1º 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2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89885"/>
              </p:ext>
            </p:extLst>
          </p:nvPr>
        </p:nvGraphicFramePr>
        <p:xfrm>
          <a:off x="683568" y="1305823"/>
          <a:ext cx="3793864" cy="250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9628">
                <a:tc grid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Cálculo Diferencial e Integral III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/>
                        <a:t>Física 1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Introdução aos </a:t>
                      </a:r>
                      <a:r>
                        <a:rPr lang="pt-PT" b="1" baseline="0" dirty="0" smtClean="0"/>
                        <a:t>Algoritmos</a:t>
                      </a:r>
                      <a:r>
                        <a:rPr lang="pt-PT" b="1" dirty="0" smtClean="0"/>
                        <a:t> e Estrutura</a:t>
                      </a:r>
                      <a:r>
                        <a:rPr lang="pt-PT" b="1" baseline="0" dirty="0" smtClean="0"/>
                        <a:t> de Dados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256">
                <a:tc>
                  <a:txBody>
                    <a:bodyPr/>
                    <a:lstStyle/>
                    <a:p>
                      <a:r>
                        <a:rPr lang="pt-PT" b="1" dirty="0" smtClean="0"/>
                        <a:t>Microbiologia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Química</a:t>
                      </a:r>
                      <a:r>
                        <a:rPr lang="pt-PT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b="1" dirty="0" err="1" smtClean="0">
                          <a:solidFill>
                            <a:schemeClr val="tx1"/>
                          </a:solidFill>
                        </a:rPr>
                        <a:t>Bioa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nalítica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pt-PT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0195"/>
              </p:ext>
            </p:extLst>
          </p:nvPr>
        </p:nvGraphicFramePr>
        <p:xfrm>
          <a:off x="4860032" y="1305823"/>
          <a:ext cx="3793864" cy="219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962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Probabilidades e Estatística</a:t>
                      </a:r>
                      <a:r>
                        <a:rPr kumimoji="0" lang="pt-P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256">
                <a:tc>
                  <a:txBody>
                    <a:bodyPr/>
                    <a:lstStyle/>
                    <a:p>
                      <a:r>
                        <a:rPr lang="pt-PT" b="1" dirty="0"/>
                        <a:t>Termodinâmica</a:t>
                      </a:r>
                      <a:r>
                        <a:rPr kumimoji="0" lang="pt-P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Física 2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256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Química Física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Fenómenos de Transferência</a:t>
                      </a:r>
                      <a:r>
                        <a:rPr kumimoji="0" lang="pt-P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2" y="122510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/>
              <a:t>2</a:t>
            </a:r>
            <a:endParaRPr lang="pt-PT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675932" y="3762774"/>
            <a:ext cx="78956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200" b="1" dirty="0" smtClean="0"/>
              <a:t>Química </a:t>
            </a:r>
            <a:r>
              <a:rPr lang="pt-PT" sz="1200" b="1" dirty="0" err="1" smtClean="0"/>
              <a:t>Bioa</a:t>
            </a:r>
            <a:r>
              <a:rPr lang="en-US" sz="1200" b="1" dirty="0" err="1" smtClean="0"/>
              <a:t>nalítica</a:t>
            </a:r>
            <a:r>
              <a:rPr lang="pt-PT" sz="1200" b="1" dirty="0" smtClean="0"/>
              <a:t>:</a:t>
            </a:r>
            <a:r>
              <a:rPr lang="pt-PT" sz="1200" dirty="0" smtClean="0"/>
              <a:t> </a:t>
            </a:r>
            <a:r>
              <a:rPr lang="pt-PT" sz="1200" b="1" dirty="0" smtClean="0">
                <a:solidFill>
                  <a:srgbClr val="FF0000"/>
                </a:solidFill>
              </a:rPr>
              <a:t>nova UC.</a:t>
            </a:r>
            <a:r>
              <a:rPr lang="pt-PT" sz="1200" dirty="0" smtClean="0"/>
              <a:t> </a:t>
            </a:r>
            <a:r>
              <a:rPr lang="pt-PT" sz="1200" b="1" dirty="0">
                <a:solidFill>
                  <a:srgbClr val="00B050"/>
                </a:solidFill>
              </a:rPr>
              <a:t>Inclui laboratórios</a:t>
            </a:r>
            <a:r>
              <a:rPr lang="pt-PT" sz="1200" dirty="0" smtClean="0"/>
              <a:t>. Inclui parte da matéria da actual Métodos Instrumentais de Análise e adiciona métodos bioquímicos e trabalhos laboratoriais focados em aplicações Bio.</a:t>
            </a:r>
          </a:p>
          <a:p>
            <a:pPr algn="just"/>
            <a:endParaRPr lang="pt-PT" sz="1200" b="1" dirty="0" smtClean="0">
              <a:solidFill>
                <a:prstClr val="black"/>
              </a:solidFill>
            </a:endParaRPr>
          </a:p>
          <a:p>
            <a:pPr algn="just"/>
            <a:r>
              <a:rPr lang="pt-BR" sz="1200" b="1" dirty="0"/>
              <a:t>Introdução aos Algoritmos e Estrutura de </a:t>
            </a:r>
            <a:r>
              <a:rPr lang="pt-BR" sz="1200" b="1" dirty="0" smtClean="0"/>
              <a:t>Dados</a:t>
            </a:r>
            <a:r>
              <a:rPr lang="pt-PT" sz="1200" b="1" dirty="0" smtClean="0"/>
              <a:t>: </a:t>
            </a:r>
            <a:r>
              <a:rPr lang="pt-PT" sz="1200" b="1" dirty="0">
                <a:solidFill>
                  <a:srgbClr val="FF0000"/>
                </a:solidFill>
              </a:rPr>
              <a:t>nova </a:t>
            </a:r>
            <a:r>
              <a:rPr lang="pt-PT" sz="1200" b="1" dirty="0" smtClean="0">
                <a:solidFill>
                  <a:srgbClr val="FF0000"/>
                </a:solidFill>
              </a:rPr>
              <a:t>UC</a:t>
            </a:r>
            <a:r>
              <a:rPr lang="pt-PT" sz="1200" dirty="0" smtClean="0"/>
              <a:t>, preconizada pelo CC e CP.</a:t>
            </a:r>
          </a:p>
          <a:p>
            <a:pPr algn="just"/>
            <a:endParaRPr lang="pt-BR" sz="1200" b="1" dirty="0" smtClean="0"/>
          </a:p>
          <a:p>
            <a:pPr algn="just"/>
            <a:r>
              <a:rPr lang="pt-BR" sz="1200" b="1" dirty="0" smtClean="0"/>
              <a:t>Microbiologia: </a:t>
            </a:r>
            <a:r>
              <a:rPr lang="pt-PT" sz="1200" b="1" dirty="0">
                <a:solidFill>
                  <a:srgbClr val="00B050"/>
                </a:solidFill>
              </a:rPr>
              <a:t>Inclui laboratórios</a:t>
            </a:r>
            <a:r>
              <a:rPr lang="pt-PT" sz="1200" dirty="0"/>
              <a:t>. </a:t>
            </a:r>
            <a:endParaRPr lang="pt-PT" sz="1200" dirty="0" smtClean="0"/>
          </a:p>
          <a:p>
            <a:pPr algn="just"/>
            <a:endParaRPr lang="pt-PT" sz="1200" b="1" dirty="0"/>
          </a:p>
          <a:p>
            <a:pPr algn="just"/>
            <a:r>
              <a:rPr lang="pt-BR" sz="1200" b="1" dirty="0" smtClean="0"/>
              <a:t>Termodinâmica</a:t>
            </a:r>
            <a:r>
              <a:rPr lang="pt-PT" sz="1200" b="1" dirty="0" smtClean="0"/>
              <a:t>: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/>
              <a:t>, </a:t>
            </a:r>
            <a:r>
              <a:rPr lang="pt-PT" sz="1200" b="1" dirty="0">
                <a:solidFill>
                  <a:srgbClr val="00B050"/>
                </a:solidFill>
              </a:rPr>
              <a:t>Inclui laboratórios</a:t>
            </a:r>
            <a:r>
              <a:rPr lang="pt-PT" sz="1200" dirty="0" smtClean="0"/>
              <a:t>.</a:t>
            </a:r>
          </a:p>
          <a:p>
            <a:pPr algn="just"/>
            <a:endParaRPr lang="pt-PT" sz="1200" dirty="0"/>
          </a:p>
          <a:p>
            <a:pPr algn="just"/>
            <a:r>
              <a:rPr lang="pt-BR" sz="1200" b="1" dirty="0" smtClean="0"/>
              <a:t>Química-Física</a:t>
            </a:r>
            <a:r>
              <a:rPr lang="pt-PT" sz="1200" b="1" dirty="0" smtClean="0"/>
              <a:t>: </a:t>
            </a:r>
            <a:r>
              <a:rPr lang="pt-PT" sz="1200" b="1" dirty="0" smtClean="0">
                <a:solidFill>
                  <a:srgbClr val="00B050"/>
                </a:solidFill>
              </a:rPr>
              <a:t>Inclui </a:t>
            </a:r>
            <a:r>
              <a:rPr lang="pt-PT" sz="1200" b="1" dirty="0">
                <a:solidFill>
                  <a:srgbClr val="00B050"/>
                </a:solidFill>
              </a:rPr>
              <a:t>laboratórios</a:t>
            </a:r>
            <a:r>
              <a:rPr lang="pt-PT" sz="1200" dirty="0" smtClean="0"/>
              <a:t>.</a:t>
            </a:r>
          </a:p>
          <a:p>
            <a:pPr algn="just"/>
            <a:endParaRPr lang="pt-PT" sz="1200" dirty="0"/>
          </a:p>
          <a:p>
            <a:pPr algn="just"/>
            <a:r>
              <a:rPr lang="pt-BR" sz="1200" b="1" dirty="0" smtClean="0"/>
              <a:t>Fenómenos de Transferência</a:t>
            </a:r>
            <a:r>
              <a:rPr lang="pt-PT" sz="1200" b="1" dirty="0" smtClean="0"/>
              <a:t>: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 smtClean="0"/>
              <a:t>, visão integrada dos fenómenos de Transferência (quantidade de movimento, calor e massa)</a:t>
            </a:r>
            <a:endParaRPr lang="pt-PT" sz="12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1º 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783783"/>
              </p:ext>
            </p:extLst>
          </p:nvPr>
        </p:nvGraphicFramePr>
        <p:xfrm>
          <a:off x="829879" y="1196752"/>
          <a:ext cx="379386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9256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Processos de Engenharia Biológica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Engenharia</a:t>
                      </a:r>
                      <a:r>
                        <a:rPr lang="pt-PT" b="1" baseline="0" dirty="0" smtClean="0">
                          <a:solidFill>
                            <a:schemeClr val="tx1"/>
                          </a:solidFill>
                        </a:rPr>
                        <a:t> Enzimática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256">
                <a:tc>
                  <a:txBody>
                    <a:bodyPr/>
                    <a:lstStyle/>
                    <a:p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Fenómenos </a:t>
                      </a: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de Transporte em Sistemas Biológicos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Engenharia</a:t>
                      </a:r>
                      <a:r>
                        <a:rPr lang="pt-PT" b="1" baseline="0" dirty="0" smtClean="0">
                          <a:solidFill>
                            <a:schemeClr val="tx1"/>
                          </a:solidFill>
                        </a:rPr>
                        <a:t> Genética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628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Gestão/Economia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Proc. Separação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534385"/>
              </p:ext>
            </p:extLst>
          </p:nvPr>
        </p:nvGraphicFramePr>
        <p:xfrm>
          <a:off x="4986939" y="1196752"/>
          <a:ext cx="3793864" cy="219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9256">
                <a:tc gridSpan="2">
                  <a:txBody>
                    <a:bodyPr/>
                    <a:lstStyle/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Projecto Integrador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256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Engenharia de Células e Tecidos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err="1" smtClean="0">
                          <a:solidFill>
                            <a:schemeClr val="tx1"/>
                          </a:solidFill>
                        </a:rPr>
                        <a:t>Pre</a:t>
                      </a: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-major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6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</a:t>
                      </a:r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-major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</a:t>
                      </a:r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-major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18804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/>
              <a:t>3</a:t>
            </a:r>
          </a:p>
        </p:txBody>
      </p:sp>
      <p:sp>
        <p:nvSpPr>
          <p:cNvPr id="2" name="Rectangle 1"/>
          <p:cNvSpPr/>
          <p:nvPr/>
        </p:nvSpPr>
        <p:spPr>
          <a:xfrm>
            <a:off x="870309" y="3953776"/>
            <a:ext cx="789562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PT" sz="1200" b="1" dirty="0"/>
              <a:t>Processos </a:t>
            </a:r>
            <a:r>
              <a:rPr lang="pt-PT" sz="1200" b="1" dirty="0" err="1"/>
              <a:t>Eng</a:t>
            </a:r>
            <a:r>
              <a:rPr lang="pt-PT" sz="1200" b="1" dirty="0"/>
              <a:t>. </a:t>
            </a:r>
            <a:r>
              <a:rPr lang="pt-PT" sz="1200" b="1" dirty="0" smtClean="0"/>
              <a:t>Biológica:</a:t>
            </a:r>
            <a:r>
              <a:rPr lang="pt-PT" sz="1200" dirty="0" smtClean="0"/>
              <a:t>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 smtClean="0"/>
              <a:t> que conjuga matérias das actuais Processos de Engenharia Química e Biológica e Processos de Engenharia Biológica.</a:t>
            </a:r>
            <a:r>
              <a:rPr lang="pt-PT" sz="1200" b="1" dirty="0" smtClean="0">
                <a:solidFill>
                  <a:prstClr val="black"/>
                </a:solidFill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pt-BR" sz="1200" b="1" dirty="0" smtClean="0"/>
              <a:t>Engenharia Enzimática</a:t>
            </a:r>
            <a:r>
              <a:rPr lang="pt-BR" sz="1200" dirty="0" smtClean="0"/>
              <a:t>: deverá incluir bases de cinética de reacções e </a:t>
            </a:r>
            <a:r>
              <a:rPr lang="pt-BR" sz="1200" b="1" dirty="0">
                <a:solidFill>
                  <a:srgbClr val="00B050"/>
                </a:solidFill>
              </a:rPr>
              <a:t>laboratórios</a:t>
            </a:r>
            <a:r>
              <a:rPr lang="pt-BR" sz="1200" dirty="0"/>
              <a:t>. </a:t>
            </a:r>
            <a:endParaRPr lang="pt-BR" sz="1200" dirty="0" smtClean="0"/>
          </a:p>
          <a:p>
            <a:pPr algn="just">
              <a:spcAft>
                <a:spcPts val="600"/>
              </a:spcAft>
            </a:pPr>
            <a:r>
              <a:rPr lang="pt-PT" sz="1200" b="1" dirty="0" smtClean="0"/>
              <a:t>Fenómenos de Transporte em Sistemas Biológicos</a:t>
            </a:r>
            <a:r>
              <a:rPr lang="pt-PT" sz="1200" dirty="0" smtClean="0"/>
              <a:t>:</a:t>
            </a:r>
            <a:r>
              <a:rPr lang="pt-PT" sz="1200" b="1" dirty="0" smtClean="0"/>
              <a:t>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 smtClean="0"/>
              <a:t> que aborda os fenómenos de transporte no contexto de sistemas biológicos e biomédicos.</a:t>
            </a:r>
          </a:p>
          <a:p>
            <a:pPr algn="just">
              <a:spcAft>
                <a:spcPts val="600"/>
              </a:spcAft>
            </a:pPr>
            <a:r>
              <a:rPr lang="pt-PT" sz="1200" b="1" dirty="0" smtClean="0"/>
              <a:t>Engenharia Genética</a:t>
            </a:r>
            <a:r>
              <a:rPr lang="pt-PT" sz="1200" dirty="0" smtClean="0"/>
              <a:t>:</a:t>
            </a:r>
            <a:r>
              <a:rPr lang="pt-PT" sz="1200" b="1" dirty="0" smtClean="0"/>
              <a:t> </a:t>
            </a:r>
            <a:r>
              <a:rPr lang="pt-BR" sz="1200" b="1" dirty="0" smtClean="0">
                <a:solidFill>
                  <a:srgbClr val="00B050"/>
                </a:solidFill>
              </a:rPr>
              <a:t>Inclui laboratórios</a:t>
            </a:r>
            <a:r>
              <a:rPr lang="pt-BR" sz="1200" b="1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pt-PT" sz="1200" b="1" dirty="0" smtClean="0"/>
              <a:t>Processos de Separação: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/>
              <a:t> </a:t>
            </a:r>
            <a:r>
              <a:rPr lang="pt-PT" sz="1200" dirty="0" smtClean="0"/>
              <a:t>focada em separações por andares (destilação, extracção líquido-líquido).</a:t>
            </a:r>
          </a:p>
          <a:p>
            <a:pPr algn="just">
              <a:spcAft>
                <a:spcPts val="600"/>
              </a:spcAft>
            </a:pPr>
            <a:r>
              <a:rPr lang="pt-BR" sz="1200" b="1" dirty="0" smtClean="0"/>
              <a:t>Projecto Integrador</a:t>
            </a:r>
            <a:r>
              <a:rPr lang="pt-BR" sz="1200" dirty="0" smtClean="0"/>
              <a:t>: </a:t>
            </a:r>
            <a:r>
              <a:rPr lang="pt-PT" sz="1200" b="1" dirty="0">
                <a:solidFill>
                  <a:srgbClr val="FF0000"/>
                </a:solidFill>
              </a:rPr>
              <a:t>nova UC</a:t>
            </a:r>
            <a:r>
              <a:rPr lang="pt-PT" sz="1200" dirty="0"/>
              <a:t>. </a:t>
            </a:r>
            <a:r>
              <a:rPr lang="pt-BR" sz="1200" dirty="0"/>
              <a:t>Projecto capstone ou projecto de investigação ou projecto em empresa.</a:t>
            </a:r>
            <a:endParaRPr lang="en-US" sz="1200" dirty="0"/>
          </a:p>
          <a:p>
            <a:pPr algn="just">
              <a:spcAft>
                <a:spcPts val="600"/>
              </a:spcAft>
            </a:pPr>
            <a:r>
              <a:rPr lang="pt-BR" sz="1200" b="1" dirty="0" smtClean="0"/>
              <a:t>Pre-majors</a:t>
            </a:r>
            <a:r>
              <a:rPr lang="pt-BR" sz="1200" dirty="0" smtClean="0"/>
              <a:t>: os alunos poderão selecionar 12 ECTS de UCs </a:t>
            </a:r>
            <a:r>
              <a:rPr lang="pt-BR" sz="1200" dirty="0"/>
              <a:t>de </a:t>
            </a:r>
            <a:r>
              <a:rPr lang="pt-BR" sz="1200" b="1" u="sng" dirty="0"/>
              <a:t>1º </a:t>
            </a:r>
            <a:r>
              <a:rPr lang="pt-BR" sz="1200" b="1" u="sng" dirty="0" smtClean="0"/>
              <a:t>e 2º ciclo </a:t>
            </a:r>
            <a:r>
              <a:rPr lang="pt-BR" sz="1200" dirty="0" smtClean="0"/>
              <a:t>de um conjunto restrito a definir. A ideia é que com estas escolhas possam complementar a sua formação nas áreas </a:t>
            </a:r>
            <a:r>
              <a:rPr lang="pt-BR" sz="1200" b="1" dirty="0" smtClean="0"/>
              <a:t>Bio</a:t>
            </a:r>
            <a:r>
              <a:rPr lang="pt-BR" sz="1200" dirty="0" smtClean="0"/>
              <a:t> (e.g. Ecologia; Biologia Computacional; </a:t>
            </a:r>
            <a:r>
              <a:rPr lang="pt-BR" sz="1200" dirty="0"/>
              <a:t>Laboratórios </a:t>
            </a:r>
            <a:r>
              <a:rPr lang="pt-BR" sz="1200" dirty="0" smtClean="0"/>
              <a:t>Engenharia </a:t>
            </a:r>
            <a:r>
              <a:rPr lang="pt-BR" sz="1200" dirty="0"/>
              <a:t>Biológica; Ciência dos </a:t>
            </a:r>
            <a:r>
              <a:rPr lang="pt-BR" sz="1200" dirty="0" smtClean="0"/>
              <a:t>Biomateriais; Microbiomas), </a:t>
            </a:r>
            <a:r>
              <a:rPr lang="pt-BR" sz="1200" b="1" dirty="0" smtClean="0"/>
              <a:t>Engenharia </a:t>
            </a:r>
            <a:r>
              <a:rPr lang="pt-BR" sz="1200" dirty="0" smtClean="0"/>
              <a:t>(e.g. Engenharia das Reacções I</a:t>
            </a:r>
            <a:r>
              <a:rPr lang="pt-BR" sz="1200" dirty="0"/>
              <a:t>; Aquisição e Processamento de Biosinais; </a:t>
            </a:r>
            <a:r>
              <a:rPr lang="pt-BR" sz="1200" dirty="0" smtClean="0"/>
              <a:t>Superfícies, Interfaces e Colóides), </a:t>
            </a:r>
            <a:r>
              <a:rPr lang="pt-BR" sz="1200" b="1" dirty="0" smtClean="0"/>
              <a:t>Matemática </a:t>
            </a:r>
            <a:r>
              <a:rPr lang="pt-BR" sz="1200" dirty="0" smtClean="0"/>
              <a:t>(Matemática Computacional). É necessário identificar UC adequadas para este efeito.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1º 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8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1º 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696211"/>
              </p:ext>
            </p:extLst>
          </p:nvPr>
        </p:nvGraphicFramePr>
        <p:xfrm>
          <a:off x="1049870" y="1524005"/>
          <a:ext cx="7054674" cy="4600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06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0633"/>
                <a:gridCol w="715918"/>
                <a:gridCol w="715918"/>
                <a:gridCol w="715918"/>
                <a:gridCol w="715918"/>
              </a:tblGrid>
              <a:tr h="513000">
                <a:tc rowSpan="2"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Proposta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PERCIST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solidFill>
                            <a:schemeClr val="tx1"/>
                          </a:solidFill>
                        </a:rPr>
                        <a:t># UC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ECTS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Matemática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Física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err="1" smtClean="0">
                          <a:solidFill>
                            <a:schemeClr val="tx1"/>
                          </a:solidFill>
                        </a:rPr>
                        <a:t>Mat</a:t>
                      </a:r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./</a:t>
                      </a:r>
                      <a:r>
                        <a:rPr lang="pt-PT" sz="1600" b="1" dirty="0" err="1" smtClean="0">
                          <a:solidFill>
                            <a:schemeClr val="tx1"/>
                          </a:solidFill>
                        </a:rPr>
                        <a:t>Fís</a:t>
                      </a:r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pt-PT" sz="1600" b="1" dirty="0" err="1" smtClean="0">
                          <a:solidFill>
                            <a:schemeClr val="tx1"/>
                          </a:solidFill>
                        </a:rPr>
                        <a:t>Quím</a:t>
                      </a:r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./</a:t>
                      </a:r>
                      <a:r>
                        <a:rPr lang="pt-PT" sz="1600" b="1" dirty="0" err="1" smtClean="0">
                          <a:solidFill>
                            <a:schemeClr val="tx1"/>
                          </a:solidFill>
                        </a:rPr>
                        <a:t>Biol</a:t>
                      </a:r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Computação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HASS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9 (3 + 6)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9 (3 + 6)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Área Principal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87-105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err="1" smtClean="0">
                          <a:solidFill>
                            <a:schemeClr val="tx1"/>
                          </a:solidFill>
                        </a:rPr>
                        <a:t>Pre-Majors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0-12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Projecto Integrador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6-12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6901">
                <a:tc>
                  <a:txBody>
                    <a:bodyPr/>
                    <a:lstStyle/>
                    <a:p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08479" y="957354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 smtClean="0">
                <a:cs typeface="Arial" pitchFamily="34" charset="0"/>
              </a:rPr>
              <a:t>Resumo ECTS 1º Ciclo Engenharia Biológica</a:t>
            </a:r>
            <a:endParaRPr lang="pt-PT" b="1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1º 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4822"/>
              </p:ext>
            </p:extLst>
          </p:nvPr>
        </p:nvGraphicFramePr>
        <p:xfrm>
          <a:off x="1075270" y="1327876"/>
          <a:ext cx="6779219" cy="5146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1457"/>
                <a:gridCol w="491457"/>
                <a:gridCol w="491457"/>
                <a:gridCol w="715918"/>
              </a:tblGrid>
              <a:tr h="330195">
                <a:tc rowSpan="2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# UC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ECTS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Biomateriais, Nanotecnologia e Medicina Regenerativa	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BNMR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Ciências Biológicas 	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CBiol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Ciências de Engenharia Química	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CEQ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Engenharia Biomolecular e de Bioprocessos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EBB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Engenharia e Gestão das Organizações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EGO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Físicas e Tecnologias Básicas	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Fbas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Humanidades, Artes e Ciências Sociais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HASS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IST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Lógica e Computação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LogCom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Matemáticas Gerais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MatGer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Probabilidades e Estatística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Química-Física, Materiais e Nanociências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QFMN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Síntese, Estrutura Molecular e Análise Química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SEMAQ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08478" y="766531"/>
            <a:ext cx="6255921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 smtClean="0">
                <a:cs typeface="Arial" pitchFamily="34" charset="0"/>
              </a:rPr>
              <a:t>Resumo Áreas Científicas 1º Ciclo Engenharia Biológica</a:t>
            </a:r>
            <a:endParaRPr lang="pt-PT" b="1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484784"/>
            <a:ext cx="3816424" cy="2160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Área Principal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2839914"/>
            <a:ext cx="3816424" cy="805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Opções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4077072"/>
            <a:ext cx="3816424" cy="2160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Portfolio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4008" y="4077072"/>
            <a:ext cx="3816424" cy="21602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Tese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008" y="1484784"/>
            <a:ext cx="3816424" cy="13551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1560" y="4077072"/>
            <a:ext cx="3816424" cy="13179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Opções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5395016"/>
            <a:ext cx="3816424" cy="86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Projecto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9280" y="58904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41728" y="58581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30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09280" y="32756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30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41728" y="19794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18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41728" y="32756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12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09280" y="45717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18</a:t>
            </a:r>
            <a:endParaRPr lang="en-US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2º 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-727776" y="3655616"/>
            <a:ext cx="1857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i="1" dirty="0" smtClean="0"/>
              <a:t>Proposta PERCIST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225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23743" y="260648"/>
            <a:ext cx="452025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buClr>
                <a:srgbClr val="0033CC"/>
              </a:buClr>
              <a:defRPr/>
            </a:pPr>
            <a:r>
              <a:rPr lang="pt-P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Engenharia Biológica | </a:t>
            </a:r>
            <a:r>
              <a:rPr lang="pt-PT" sz="2000" b="1" i="1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2º Ciclo</a:t>
            </a:r>
            <a:endParaRPr lang="pt-PT" b="1" i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383714"/>
              </p:ext>
            </p:extLst>
          </p:nvPr>
        </p:nvGraphicFramePr>
        <p:xfrm>
          <a:off x="829879" y="1196752"/>
          <a:ext cx="379386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9256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Reactores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Biológicos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Separação e </a:t>
                      </a:r>
                      <a:r>
                        <a:rPr lang="pt-PT" b="1" dirty="0" err="1" smtClean="0">
                          <a:solidFill>
                            <a:schemeClr val="tx1"/>
                          </a:solidFill>
                        </a:rPr>
                        <a:t>Pur</a:t>
                      </a: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. de  Produtos Biológicos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Genómica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Funcional e Bioinformática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Sistemas e Controlo de Bioprocessos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628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Tecnologia</a:t>
                      </a:r>
                      <a:r>
                        <a:rPr lang="pt-PT" b="1" baseline="0" dirty="0" smtClean="0">
                          <a:solidFill>
                            <a:schemeClr val="tx1"/>
                          </a:solidFill>
                        </a:rPr>
                        <a:t> Ambiental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Gestão </a:t>
                      </a: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da Produção e das Operações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972207"/>
              </p:ext>
            </p:extLst>
          </p:nvPr>
        </p:nvGraphicFramePr>
        <p:xfrm>
          <a:off x="4986939" y="1196752"/>
          <a:ext cx="3793864" cy="2233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9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Opção/</a:t>
                      </a:r>
                      <a:r>
                        <a:rPr lang="pt-PT" b="1" dirty="0" err="1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kumimoji="0" lang="pt-P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Opção/</a:t>
                      </a:r>
                      <a:r>
                        <a:rPr lang="pt-PT" b="1" dirty="0" err="1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kumimoji="0" lang="pt-P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Opção/</a:t>
                      </a:r>
                      <a:r>
                        <a:rPr lang="pt-PT" b="1" dirty="0" err="1" smtClean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kumimoji="0" lang="pt-P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Laboratórios de Engenharia Biológica II</a:t>
                      </a:r>
                      <a:r>
                        <a:rPr lang="pt-PT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4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628">
                <a:tc gridSpan="2">
                  <a:txBody>
                    <a:bodyPr/>
                    <a:lstStyle/>
                    <a:p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Engenharia Biológica Integrada</a:t>
                      </a:r>
                      <a:r>
                        <a:rPr kumimoji="0" lang="pt-P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118804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1438" y="4192618"/>
            <a:ext cx="78956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200" b="1" dirty="0" smtClean="0"/>
              <a:t>Reactores Biológicos: </a:t>
            </a:r>
            <a:r>
              <a:rPr lang="pt-BR" sz="1200" b="1" dirty="0" smtClean="0">
                <a:solidFill>
                  <a:srgbClr val="00B050"/>
                </a:solidFill>
              </a:rPr>
              <a:t>deverá incluir </a:t>
            </a:r>
            <a:r>
              <a:rPr lang="pt-BR" sz="1200" b="1" dirty="0">
                <a:solidFill>
                  <a:srgbClr val="00B050"/>
                </a:solidFill>
              </a:rPr>
              <a:t>laboratórios</a:t>
            </a:r>
            <a:r>
              <a:rPr lang="pt-BR" sz="1200" dirty="0"/>
              <a:t>.</a:t>
            </a:r>
            <a:endParaRPr lang="pt-PT" sz="1200" dirty="0" smtClean="0"/>
          </a:p>
          <a:p>
            <a:pPr algn="just"/>
            <a:endParaRPr lang="pt-PT" sz="1200" b="1" dirty="0" smtClean="0"/>
          </a:p>
          <a:p>
            <a:pPr algn="just"/>
            <a:r>
              <a:rPr lang="pt-PT" sz="1200" b="1" dirty="0" smtClean="0"/>
              <a:t>Separação e Purificação de Produtos Biológicos:</a:t>
            </a:r>
            <a:r>
              <a:rPr lang="pt-BR" sz="1200" b="1" dirty="0">
                <a:solidFill>
                  <a:srgbClr val="00B050"/>
                </a:solidFill>
              </a:rPr>
              <a:t> deverá incluir </a:t>
            </a:r>
            <a:r>
              <a:rPr lang="pt-BR" sz="1200" b="1" dirty="0" smtClean="0">
                <a:solidFill>
                  <a:srgbClr val="00B050"/>
                </a:solidFill>
              </a:rPr>
              <a:t>laboratório ou trabalho computacional</a:t>
            </a:r>
            <a:r>
              <a:rPr lang="pt-BR" sz="1200" dirty="0" smtClean="0"/>
              <a:t>.</a:t>
            </a:r>
            <a:endParaRPr lang="pt-PT" sz="1200" b="1" dirty="0"/>
          </a:p>
          <a:p>
            <a:pPr algn="just"/>
            <a:endParaRPr lang="pt-PT" sz="1200" b="1" dirty="0" smtClean="0"/>
          </a:p>
          <a:p>
            <a:pPr algn="just"/>
            <a:r>
              <a:rPr lang="pt-BR" sz="1200" b="1" dirty="0"/>
              <a:t>Sistemas e Controlo de </a:t>
            </a:r>
            <a:r>
              <a:rPr lang="pt-BR" sz="1200" b="1" dirty="0" smtClean="0"/>
              <a:t>Bioprocessos</a:t>
            </a:r>
            <a:r>
              <a:rPr lang="pt-BR" sz="1200" dirty="0" smtClean="0"/>
              <a:t>:</a:t>
            </a:r>
            <a:r>
              <a:rPr lang="pt-BR" sz="1200" b="1" dirty="0" smtClean="0"/>
              <a:t> </a:t>
            </a:r>
            <a:r>
              <a:rPr lang="pt-PT" sz="1200" b="1" dirty="0">
                <a:solidFill>
                  <a:srgbClr val="FF0000"/>
                </a:solidFill>
              </a:rPr>
              <a:t>nova </a:t>
            </a:r>
            <a:r>
              <a:rPr lang="pt-PT" sz="1200" b="1" dirty="0" smtClean="0">
                <a:solidFill>
                  <a:srgbClr val="FF0000"/>
                </a:solidFill>
              </a:rPr>
              <a:t>UC. </a:t>
            </a:r>
            <a:r>
              <a:rPr lang="pt-BR" sz="1200" b="1" dirty="0" smtClean="0">
                <a:solidFill>
                  <a:srgbClr val="00B050"/>
                </a:solidFill>
              </a:rPr>
              <a:t>Inclui laboratórios</a:t>
            </a:r>
            <a:r>
              <a:rPr lang="pt-BR" sz="1200" dirty="0" smtClean="0"/>
              <a:t>.</a:t>
            </a:r>
          </a:p>
          <a:p>
            <a:pPr algn="just"/>
            <a:endParaRPr lang="pt-BR" sz="1200" b="1" dirty="0"/>
          </a:p>
          <a:p>
            <a:pPr algn="just"/>
            <a:r>
              <a:rPr lang="pt-PT" sz="1200" b="1" dirty="0" smtClean="0"/>
              <a:t>Opções: </a:t>
            </a:r>
            <a:r>
              <a:rPr lang="pt-PT" sz="1200" dirty="0" smtClean="0"/>
              <a:t>a colocação de opções essencialmente no 2º semestre facilita as equivalências no caso de alunos que saiam em Erasmus. Não obstante as opções serem livres, a Coordenação listará um conjunto de opções como recomendadas para quem quiser aprofundar a formação em áreas mais específicas da Engenharia Biológica e aconselhará os alunos nas suas escolhas se estes assim o desejarem.</a:t>
            </a:r>
          </a:p>
          <a:p>
            <a:pPr algn="just"/>
            <a:endParaRPr lang="pt-PT" sz="1200" b="1" dirty="0" smtClean="0">
              <a:solidFill>
                <a:prstClr val="black"/>
              </a:solidFill>
            </a:endParaRPr>
          </a:p>
          <a:p>
            <a:pPr algn="just"/>
            <a:r>
              <a:rPr lang="pt-PT" sz="1200" b="1" dirty="0" smtClean="0"/>
              <a:t>Engenharia Biológica Integrada: </a:t>
            </a:r>
            <a:r>
              <a:rPr lang="pt-PT" sz="1200" b="1" dirty="0">
                <a:solidFill>
                  <a:srgbClr val="FF0000"/>
                </a:solidFill>
              </a:rPr>
              <a:t>nova </a:t>
            </a:r>
            <a:r>
              <a:rPr lang="pt-PT" sz="1200" b="1" dirty="0" smtClean="0">
                <a:solidFill>
                  <a:srgbClr val="FF0000"/>
                </a:solidFill>
              </a:rPr>
              <a:t>UC.</a:t>
            </a:r>
            <a:endParaRPr lang="pt-PT" sz="1200" dirty="0">
              <a:solidFill>
                <a:prstClr val="black"/>
              </a:solidFill>
            </a:endParaRPr>
          </a:p>
          <a:p>
            <a:pPr algn="just"/>
            <a:endParaRPr lang="pt-PT" sz="1200" b="1" dirty="0" smtClean="0">
              <a:solidFill>
                <a:srgbClr val="00B0F0"/>
              </a:solidFill>
            </a:endParaRPr>
          </a:p>
          <a:p>
            <a:pPr algn="just"/>
            <a:r>
              <a:rPr lang="pt-PT" sz="1200" b="1" dirty="0" smtClean="0"/>
              <a:t>Laboratórios de Engenharia Biológica II</a:t>
            </a:r>
            <a:r>
              <a:rPr lang="pt-PT" sz="1200" dirty="0" smtClean="0"/>
              <a:t>: reestruturação das actividades laboratoriais.</a:t>
            </a:r>
            <a:endParaRPr lang="pt-PT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8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sz="2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</TotalTime>
  <Words>1320</Words>
  <Application>Microsoft Office PowerPoint</Application>
  <PresentationFormat>On-screen Show (4:3)</PresentationFormat>
  <Paragraphs>363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Prazeres</dc:creator>
  <cp:lastModifiedBy>Miguel Prazeres</cp:lastModifiedBy>
  <cp:revision>137</cp:revision>
  <dcterms:created xsi:type="dcterms:W3CDTF">2019-04-28T14:15:51Z</dcterms:created>
  <dcterms:modified xsi:type="dcterms:W3CDTF">2019-12-03T17:27:47Z</dcterms:modified>
</cp:coreProperties>
</file>